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aleway"/>
      <p:regular r:id="rId20"/>
      <p:bold r:id="rId21"/>
      <p:italic r:id="rId22"/>
      <p:boldItalic r:id="rId23"/>
    </p:embeddedFont>
    <p:embeddedFont>
      <p:font typeface="Red Hat Display Black"/>
      <p:bold r:id="rId24"/>
      <p:boldItalic r:id="rId25"/>
    </p:embeddedFont>
    <p:embeddedFont>
      <p:font typeface="Red Hat Display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0" roundtripDataSignature="AMtx7mjOISvMtoqNwRWO2+Q64bAfIY5R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52A3455-A485-415C-9975-5703F0B4178E}">
  <a:tblStyle styleId="{352A3455-A485-415C-9975-5703F0B4178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RedHatDisplayBlack-bold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edHatDisplay-regular.fntdata"/><Relationship Id="rId25" Type="http://schemas.openxmlformats.org/officeDocument/2006/relationships/font" Target="fonts/RedHatDisplayBlack-boldItalic.fntdata"/><Relationship Id="rId28" Type="http://schemas.openxmlformats.org/officeDocument/2006/relationships/font" Target="fonts/RedHatDisplay-italic.fntdata"/><Relationship Id="rId27" Type="http://schemas.openxmlformats.org/officeDocument/2006/relationships/font" Target="fonts/RedHatDisplay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edHatDispl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" name="Google Shape;4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" name="Google Shape;4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Insert Team members if having team presentation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06" y="1240"/>
            <a:ext cx="9141795" cy="51422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6"/>
          <p:cNvSpPr/>
          <p:nvPr/>
        </p:nvSpPr>
        <p:spPr>
          <a:xfrm flipH="1" rot="10800000">
            <a:off x="0" y="-50"/>
            <a:ext cx="6081900" cy="2766600"/>
          </a:xfrm>
          <a:prstGeom prst="round1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6"/>
          <p:cNvSpPr txBox="1"/>
          <p:nvPr>
            <p:ph type="ctrTitle"/>
          </p:nvPr>
        </p:nvSpPr>
        <p:spPr>
          <a:xfrm>
            <a:off x="456600" y="459275"/>
            <a:ext cx="5150400" cy="184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16" name="Google Shape;16;p16"/>
          <p:cNvSpPr/>
          <p:nvPr/>
        </p:nvSpPr>
        <p:spPr>
          <a:xfrm flipH="1">
            <a:off x="7944600" y="3944200"/>
            <a:ext cx="1199400" cy="1199400"/>
          </a:xfrm>
          <a:prstGeom prst="round1Rect">
            <a:avLst>
              <a:gd fmla="val 50000" name="adj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 + Image">
  <p:cSld name="TITLE_AND_BODY_1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/>
          <p:nvPr/>
        </p:nvSpPr>
        <p:spPr>
          <a:xfrm flipH="1">
            <a:off x="8760600" y="4760125"/>
            <a:ext cx="383400" cy="383400"/>
          </a:xfrm>
          <a:prstGeom prst="round1Rect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7"/>
          <p:cNvSpPr txBox="1"/>
          <p:nvPr>
            <p:ph type="title"/>
          </p:nvPr>
        </p:nvSpPr>
        <p:spPr>
          <a:xfrm>
            <a:off x="913175" y="834175"/>
            <a:ext cx="3467100" cy="627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20" name="Google Shape;20;p17"/>
          <p:cNvSpPr txBox="1"/>
          <p:nvPr>
            <p:ph idx="1" type="body"/>
          </p:nvPr>
        </p:nvSpPr>
        <p:spPr>
          <a:xfrm>
            <a:off x="913175" y="1593750"/>
            <a:ext cx="3467100" cy="27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Char char="╸"/>
              <a:defRPr sz="2000">
                <a:solidFill>
                  <a:schemeClr val="dk2"/>
                </a:solidFill>
              </a:defRPr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╶"/>
              <a:defRPr sz="2000">
                <a:solidFill>
                  <a:schemeClr val="dk2"/>
                </a:solidFill>
              </a:defRPr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1" name="Google Shape;21;p17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8"/>
          <p:cNvSpPr txBox="1"/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24" name="Google Shape;24;p18"/>
          <p:cNvSpPr txBox="1"/>
          <p:nvPr>
            <p:ph idx="1" type="body"/>
          </p:nvPr>
        </p:nvSpPr>
        <p:spPr>
          <a:xfrm>
            <a:off x="913174" y="1746150"/>
            <a:ext cx="7371289" cy="26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╸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2pPr>
            <a:lvl3pPr indent="-355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3pPr>
            <a:lvl4pPr indent="-355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9pPr>
          </a:lstStyle>
          <a:p/>
        </p:txBody>
      </p:sp>
      <p:sp>
        <p:nvSpPr>
          <p:cNvPr id="25" name="Google Shape;25;p18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19"/>
          <p:cNvGrpSpPr/>
          <p:nvPr/>
        </p:nvGrpSpPr>
        <p:grpSpPr>
          <a:xfrm>
            <a:off x="-10508" y="28323"/>
            <a:ext cx="9144000" cy="5143575"/>
            <a:chOff x="0" y="-50"/>
            <a:chExt cx="9144000" cy="5143575"/>
          </a:xfrm>
        </p:grpSpPr>
        <p:sp>
          <p:nvSpPr>
            <p:cNvPr id="28" name="Google Shape;28;p19"/>
            <p:cNvSpPr/>
            <p:nvPr/>
          </p:nvSpPr>
          <p:spPr>
            <a:xfrm>
              <a:off x="0" y="0"/>
              <a:ext cx="9144000" cy="4917556"/>
            </a:xfrm>
            <a:prstGeom prst="rect">
              <a:avLst/>
            </a:prstGeom>
            <a:solidFill>
              <a:srgbClr val="E616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9"/>
            <p:cNvGrpSpPr/>
            <p:nvPr/>
          </p:nvGrpSpPr>
          <p:grpSpPr>
            <a:xfrm>
              <a:off x="0" y="-50"/>
              <a:ext cx="9144000" cy="5143575"/>
              <a:chOff x="0" y="-250"/>
              <a:chExt cx="9144000" cy="5143575"/>
            </a:xfrm>
          </p:grpSpPr>
          <p:sp>
            <p:nvSpPr>
              <p:cNvPr id="30" name="Google Shape;30;p19"/>
              <p:cNvSpPr/>
              <p:nvPr/>
            </p:nvSpPr>
            <p:spPr>
              <a:xfrm>
                <a:off x="0" y="-225"/>
                <a:ext cx="9144000" cy="5143500"/>
              </a:xfrm>
              <a:prstGeom prst="frame">
                <a:avLst>
                  <a:gd fmla="val 8758" name="adj1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9"/>
              <p:cNvSpPr/>
              <p:nvPr/>
            </p:nvSpPr>
            <p:spPr>
              <a:xfrm flipH="1" rot="10800000">
                <a:off x="0" y="-250"/>
                <a:ext cx="4115400" cy="1415100"/>
              </a:xfrm>
              <a:prstGeom prst="round1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" name="Google Shape;32;p19"/>
              <p:cNvSpPr/>
              <p:nvPr/>
            </p:nvSpPr>
            <p:spPr>
              <a:xfrm flipH="1">
                <a:off x="8760600" y="4759925"/>
                <a:ext cx="383400" cy="383400"/>
              </a:xfrm>
              <a:prstGeom prst="round1Rect">
                <a:avLst>
                  <a:gd fmla="val 50000" name="adj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3" name="Google Shape;33;p19"/>
          <p:cNvSpPr txBox="1"/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34" name="Google Shape;34;p19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sp>
        <p:nvSpPr>
          <p:cNvPr id="35" name="Google Shape;35;p19"/>
          <p:cNvSpPr/>
          <p:nvPr/>
        </p:nvSpPr>
        <p:spPr>
          <a:xfrm>
            <a:off x="321533" y="4443856"/>
            <a:ext cx="8366567" cy="69949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" name="Google Shape;36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3525" y="4588217"/>
            <a:ext cx="1246486" cy="4763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ue and white circle with red text&#10;&#10;Description automatically generated" id="37" name="Google Shape;3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19734" y="4443856"/>
            <a:ext cx="736349" cy="7754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mref International University (AMIU) - Inspiring Lasting Change" id="38" name="Google Shape;38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87785" y="4532273"/>
            <a:ext cx="565802" cy="535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7.png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blipFill>
          <a:blip r:embed="rId1">
            <a:alphaModFix amt="10000"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sp>
        <p:nvSpPr>
          <p:cNvPr id="7" name="Google Shape;7;p15"/>
          <p:cNvSpPr txBox="1"/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b="0" i="0" sz="2600" u="none" cap="none" strike="noStrike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b="0" i="0" sz="2600" u="none" cap="none" strike="noStrike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b="0" i="0" sz="2600" u="none" cap="none" strike="noStrike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b="0" i="0" sz="2600" u="none" cap="none" strike="noStrike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b="0" i="0" sz="2600" u="none" cap="none" strike="noStrike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b="0" i="0" sz="2600" u="none" cap="none" strike="noStrike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b="0" i="0" sz="2600" u="none" cap="none" strike="noStrike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b="0" i="0" sz="2600" u="none" cap="none" strike="noStrike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b="0" i="0" sz="2600" u="none" cap="none" strike="noStrike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9pPr>
          </a:lstStyle>
          <a:p/>
        </p:txBody>
      </p:sp>
      <p:sp>
        <p:nvSpPr>
          <p:cNvPr id="8" name="Google Shape;8;p15"/>
          <p:cNvSpPr txBox="1"/>
          <p:nvPr>
            <p:ph idx="1" type="body"/>
          </p:nvPr>
        </p:nvSpPr>
        <p:spPr>
          <a:xfrm>
            <a:off x="913175" y="1746150"/>
            <a:ext cx="5944800" cy="26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Raleway"/>
              <a:buChar char="╸"/>
              <a:defRPr b="0" i="0" sz="2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Raleway"/>
              <a:buChar char="╶"/>
              <a:defRPr b="0" i="0" sz="2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b="0" i="0" sz="2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b="0" i="0" sz="2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b="0" i="0" sz="2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b="0" i="0" sz="2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b="0" i="0" sz="2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b="0" i="0" sz="2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b="0" i="0" sz="24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pic>
        <p:nvPicPr>
          <p:cNvPr id="9" name="Google Shape;9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3525" y="4588217"/>
            <a:ext cx="1246486" cy="4763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ue and white circle with red text&#10;&#10;Description automatically generated" id="10" name="Google Shape;1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19734" y="4377450"/>
            <a:ext cx="799405" cy="8418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mref International University (AMIU) - Inspiring Lasting Change" id="11" name="Google Shape;11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87785" y="4532273"/>
            <a:ext cx="565802" cy="5357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5"/>
    <p:sldLayoutId id="2147483650" r:id="rId6"/>
    <p:sldLayoutId id="2147483651" r:id="rId7"/>
    <p:sldLayoutId id="2147483652" r:id="rId8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5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/>
          <p:nvPr>
            <p:ph type="ctrTitle"/>
          </p:nvPr>
        </p:nvSpPr>
        <p:spPr>
          <a:xfrm>
            <a:off x="1343380" y="575732"/>
            <a:ext cx="4470398" cy="117404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nl-NL" sz="2800"/>
              <a:t>Higher Education </a:t>
            </a:r>
            <a:br>
              <a:rPr b="1" lang="nl-NL" sz="2800"/>
            </a:br>
            <a:r>
              <a:rPr b="1" lang="nl-NL" sz="2800"/>
              <a:t>eLearning Technologies International Conference</a:t>
            </a:r>
            <a:endParaRPr/>
          </a:p>
        </p:txBody>
      </p:sp>
      <p:pic>
        <p:nvPicPr>
          <p:cNvPr descr="A blue and white circle with red text&#10;&#10;Description automatically generated" id="44" name="Google Shape;4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7734" y="414119"/>
            <a:ext cx="1361354" cy="143368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mref International University (AMIU) - Inspiring Lasting Change" id="45" name="Google Shape;4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55325" y="4147459"/>
            <a:ext cx="970149" cy="9185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ssue No. 8 | August 20, 2021 I Orientation Edition" id="46" name="Google Shape;46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4468" y="4088532"/>
            <a:ext cx="2558053" cy="977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"/>
          <p:cNvSpPr txBox="1"/>
          <p:nvPr>
            <p:ph type="title"/>
          </p:nvPr>
        </p:nvSpPr>
        <p:spPr>
          <a:xfrm>
            <a:off x="422474" y="0"/>
            <a:ext cx="3686538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Results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32" name="Google Shape;132;p10"/>
          <p:cNvSpPr txBox="1"/>
          <p:nvPr>
            <p:ph idx="1" type="body"/>
          </p:nvPr>
        </p:nvSpPr>
        <p:spPr>
          <a:xfrm>
            <a:off x="913174" y="1418400"/>
            <a:ext cx="7160977" cy="28884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VR – average to high satisfaction – however difference depending on the learning goal and type of VR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Learning – different between pilots in design and in satisfaction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Context – all difficulties with alignment, all show the importance of teacher skills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3" name="Google Shape;133;p10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1"/>
          <p:cNvSpPr txBox="1"/>
          <p:nvPr>
            <p:ph type="title"/>
          </p:nvPr>
        </p:nvSpPr>
        <p:spPr>
          <a:xfrm>
            <a:off x="422474" y="0"/>
            <a:ext cx="3686538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Results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39" name="Google Shape;139;p11"/>
          <p:cNvSpPr txBox="1"/>
          <p:nvPr>
            <p:ph idx="1" type="body"/>
          </p:nvPr>
        </p:nvSpPr>
        <p:spPr>
          <a:xfrm>
            <a:off x="913174" y="1418400"/>
            <a:ext cx="7160977" cy="28884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Self efficacy did not increase – caused by little assessment?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Learning &amp; transfer tested/valued differently – caused by place in curriculum and alignment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0" name="Google Shape;140;p11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 txBox="1"/>
          <p:nvPr>
            <p:ph type="title"/>
          </p:nvPr>
        </p:nvSpPr>
        <p:spPr>
          <a:xfrm>
            <a:off x="422474" y="0"/>
            <a:ext cx="3686538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Discussion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46" name="Google Shape;146;p12"/>
          <p:cNvSpPr txBox="1"/>
          <p:nvPr>
            <p:ph idx="1" type="body"/>
          </p:nvPr>
        </p:nvSpPr>
        <p:spPr>
          <a:xfrm>
            <a:off x="913174" y="1418400"/>
            <a:ext cx="7160977" cy="28884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Char char="╸"/>
            </a:pPr>
            <a:r>
              <a:rPr lang="nl-NL" sz="2400">
                <a:solidFill>
                  <a:schemeClr val="dk1"/>
                </a:solidFill>
              </a:rPr>
              <a:t>Because design mechanisms were not optimal yet, it wouldn’t have helped to evaluate the pilots on if it works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47" name="Google Shape;147;p12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"/>
          <p:cNvSpPr txBox="1"/>
          <p:nvPr>
            <p:ph type="title"/>
          </p:nvPr>
        </p:nvSpPr>
        <p:spPr>
          <a:xfrm>
            <a:off x="422474" y="0"/>
            <a:ext cx="3686538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Conclusion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53" name="Google Shape;153;p13"/>
          <p:cNvSpPr txBox="1"/>
          <p:nvPr>
            <p:ph idx="1" type="body"/>
          </p:nvPr>
        </p:nvSpPr>
        <p:spPr>
          <a:xfrm>
            <a:off x="913174" y="1418400"/>
            <a:ext cx="7160977" cy="28884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 sz="2400">
                <a:solidFill>
                  <a:schemeClr val="dk1"/>
                </a:solidFill>
              </a:rPr>
              <a:t>Scientific relevance is higher when focusing on mechanisms (what works for whom and when) – because these principles are easier to generalize to other context and new VR innovations.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54" name="Google Shape;154;p13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4"/>
          <p:cNvSpPr txBox="1"/>
          <p:nvPr>
            <p:ph type="title"/>
          </p:nvPr>
        </p:nvSpPr>
        <p:spPr>
          <a:xfrm>
            <a:off x="913175" y="1103100"/>
            <a:ext cx="4190400" cy="219568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 sz="7200">
                <a:solidFill>
                  <a:srgbClr val="C81437"/>
                </a:solidFill>
              </a:rPr>
              <a:t>Thanks!</a:t>
            </a:r>
            <a:br>
              <a:rPr lang="nl-NL" sz="7200">
                <a:solidFill>
                  <a:srgbClr val="C81437"/>
                </a:solidFill>
              </a:rPr>
            </a:br>
            <a:r>
              <a:rPr lang="nl-NL" sz="7200">
                <a:solidFill>
                  <a:srgbClr val="C81437"/>
                </a:solidFill>
              </a:rPr>
              <a:t>Q&amp;A</a:t>
            </a:r>
            <a:endParaRPr sz="7200">
              <a:solidFill>
                <a:srgbClr val="C81437"/>
              </a:solidFill>
            </a:endParaRPr>
          </a:p>
        </p:txBody>
      </p:sp>
      <p:sp>
        <p:nvSpPr>
          <p:cNvPr id="160" name="Google Shape;160;p14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sp>
        <p:nvSpPr>
          <p:cNvPr id="161" name="Google Shape;161;p14"/>
          <p:cNvSpPr/>
          <p:nvPr/>
        </p:nvSpPr>
        <p:spPr>
          <a:xfrm>
            <a:off x="3606929" y="2268707"/>
            <a:ext cx="5345246" cy="2060155"/>
          </a:xfrm>
          <a:prstGeom prst="ellipse">
            <a:avLst/>
          </a:prstGeom>
          <a:solidFill>
            <a:schemeClr val="accent4"/>
          </a:solidFill>
          <a:ln cap="flat" cmpd="sng" w="25400">
            <a:solidFill>
              <a:srgbClr val="0535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LI/ Researchgate: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Marije Lesterhuis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E: M.Lesterhuis@umcutrecht.nl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"/>
          <p:cNvSpPr txBox="1"/>
          <p:nvPr>
            <p:ph type="title"/>
          </p:nvPr>
        </p:nvSpPr>
        <p:spPr>
          <a:xfrm>
            <a:off x="462844" y="440267"/>
            <a:ext cx="3917431" cy="4741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b="1" lang="nl-NL" sz="4400">
                <a:solidFill>
                  <a:srgbClr val="C81437"/>
                </a:solidFill>
                <a:latin typeface="Arial"/>
                <a:ea typeface="Arial"/>
                <a:cs typeface="Arial"/>
                <a:sym typeface="Arial"/>
              </a:rPr>
              <a:t>About</a:t>
            </a:r>
            <a:endParaRPr b="1" sz="4400">
              <a:solidFill>
                <a:srgbClr val="C8143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"/>
          <p:cNvSpPr txBox="1"/>
          <p:nvPr>
            <p:ph idx="1" type="body"/>
          </p:nvPr>
        </p:nvSpPr>
        <p:spPr>
          <a:xfrm>
            <a:off x="462844" y="993423"/>
            <a:ext cx="8218312" cy="33753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8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nl-NL" sz="2800"/>
              <a:t>Dr. Marije Lesterhuis is Assistant Professor Educational and Training sciences at University Medical Center Utrecht (the Netherlands)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8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nl-NL">
                <a:solidFill>
                  <a:srgbClr val="FF0000"/>
                </a:solidFill>
              </a:rPr>
              <a:t>Department of Health professions education &amp; Biomedical Sciences</a:t>
            </a:r>
            <a:endParaRPr/>
          </a:p>
        </p:txBody>
      </p:sp>
      <p:sp>
        <p:nvSpPr>
          <p:cNvPr id="53" name="Google Shape;53;p2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"/>
          <p:cNvSpPr txBox="1"/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3 VR pilots </a:t>
            </a:r>
            <a:endParaRPr/>
          </a:p>
        </p:txBody>
      </p:sp>
      <p:sp>
        <p:nvSpPr>
          <p:cNvPr id="59" name="Google Shape;59;p3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pic>
        <p:nvPicPr>
          <p:cNvPr descr="Afbeelding met tekst, binnen, muur, vloer&#10;&#10;Automatisch gegenereerde beschrijving" id="60" name="Google Shape;6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05237" y="618182"/>
            <a:ext cx="2855238" cy="1600436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3"/>
          <p:cNvSpPr txBox="1"/>
          <p:nvPr/>
        </p:nvSpPr>
        <p:spPr>
          <a:xfrm>
            <a:off x="1843767" y="896108"/>
            <a:ext cx="356946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nl-NL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Working sterile in the lab 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nl-NL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Biomedical sciences</a:t>
            </a:r>
            <a:endParaRPr b="0" i="1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3"/>
          <p:cNvSpPr txBox="1"/>
          <p:nvPr/>
        </p:nvSpPr>
        <p:spPr>
          <a:xfrm>
            <a:off x="1843767" y="2410316"/>
            <a:ext cx="356946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nl-NL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Preparing the surgery room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nl-NL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Surgery assistants</a:t>
            </a:r>
            <a:endParaRPr b="0" i="1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3"/>
          <p:cNvSpPr txBox="1"/>
          <p:nvPr/>
        </p:nvSpPr>
        <p:spPr>
          <a:xfrm>
            <a:off x="1843767" y="3683601"/>
            <a:ext cx="356946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nl-NL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Knowing effect of personal situation in taking medication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nl-NL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Medicine</a:t>
            </a:r>
            <a:endParaRPr b="0" i="1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fbeelding met binnen, vloer, plafond, kantoor&#10;&#10;Automatisch gegenereerde beschrijving" id="64" name="Google Shape;6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95754" y="2500683"/>
            <a:ext cx="2808957" cy="1579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"/>
          <p:cNvSpPr txBox="1"/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Team Project</a:t>
            </a:r>
            <a:endParaRPr/>
          </a:p>
        </p:txBody>
      </p:sp>
      <p:sp>
        <p:nvSpPr>
          <p:cNvPr id="70" name="Google Shape;70;p4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sp>
        <p:nvSpPr>
          <p:cNvPr id="71" name="Google Shape;71;p4"/>
          <p:cNvSpPr txBox="1"/>
          <p:nvPr/>
        </p:nvSpPr>
        <p:spPr>
          <a:xfrm>
            <a:off x="860325" y="1994053"/>
            <a:ext cx="1489200" cy="2119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nl-NL" sz="1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Teachers</a:t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Aiming for innovative, effective education</a:t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2" name="Google Shape;72;p4"/>
          <p:cNvSpPr txBox="1"/>
          <p:nvPr/>
        </p:nvSpPr>
        <p:spPr>
          <a:xfrm>
            <a:off x="2840050" y="1994053"/>
            <a:ext cx="1489200" cy="2119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nl-NL" sz="1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Technology support</a:t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Support all education involving technologies</a:t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3" name="Google Shape;73;p4"/>
          <p:cNvSpPr txBox="1"/>
          <p:nvPr/>
        </p:nvSpPr>
        <p:spPr>
          <a:xfrm>
            <a:off x="4819775" y="1994053"/>
            <a:ext cx="1489200" cy="2119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nl-NL" sz="1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Quality insurance</a:t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Monitoring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quality of education</a:t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4" name="Google Shape;74;p4"/>
          <p:cNvSpPr txBox="1"/>
          <p:nvPr/>
        </p:nvSpPr>
        <p:spPr>
          <a:xfrm>
            <a:off x="6799500" y="1994053"/>
            <a:ext cx="1489200" cy="2119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nl-NL" sz="20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Research</a:t>
            </a:r>
            <a:endParaRPr b="0" i="0" sz="11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"/>
          <p:cNvSpPr txBox="1"/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0" name="Google Shape;80;p5"/>
          <p:cNvSpPr txBox="1"/>
          <p:nvPr>
            <p:ph idx="1" type="body"/>
          </p:nvPr>
        </p:nvSpPr>
        <p:spPr>
          <a:xfrm>
            <a:off x="913174" y="1023257"/>
            <a:ext cx="7160977" cy="32835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b="1" lang="nl-NL" sz="2800">
                <a:solidFill>
                  <a:schemeClr val="dk1"/>
                </a:solidFill>
              </a:rPr>
              <a:t>Evaluation is not Research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 sz="2400">
                <a:solidFill>
                  <a:schemeClr val="dk1"/>
                </a:solidFill>
              </a:rPr>
              <a:t>Evaluation = </a:t>
            </a:r>
            <a:r>
              <a:rPr lang="nl-NL" sz="1800">
                <a:solidFill>
                  <a:schemeClr val="dk1"/>
                </a:solidFill>
              </a:rPr>
              <a:t>action oriented – determining the value of an intervention, to make recommendations for improvement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 sz="2400">
                <a:solidFill>
                  <a:schemeClr val="dk1"/>
                </a:solidFill>
              </a:rPr>
              <a:t>Research = </a:t>
            </a:r>
            <a:r>
              <a:rPr lang="nl-NL" sz="1800">
                <a:solidFill>
                  <a:schemeClr val="dk1"/>
                </a:solidFill>
              </a:rPr>
              <a:t>driven by curiousity - advancing theoretical knowledge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 sz="1400">
                <a:solidFill>
                  <a:schemeClr val="dk1"/>
                </a:solidFill>
              </a:rPr>
              <a:t>(Cohen, 2007; Swanwick, 2020)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81" name="Google Shape;81;p5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"/>
          <p:cNvSpPr txBox="1"/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7" name="Google Shape;87;p6"/>
          <p:cNvSpPr txBox="1"/>
          <p:nvPr>
            <p:ph idx="1" type="body"/>
          </p:nvPr>
        </p:nvSpPr>
        <p:spPr>
          <a:xfrm>
            <a:off x="913174" y="1418400"/>
            <a:ext cx="7160977" cy="28884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Not if it works, but why it works (not) for whom in which conditions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Focus on design principles/ mechanisms and link these outcomes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 sz="1600">
                <a:solidFill>
                  <a:schemeClr val="dk1"/>
                </a:solidFill>
              </a:rPr>
              <a:t>(Skivington, 2021)</a:t>
            </a:r>
            <a:endParaRPr/>
          </a:p>
        </p:txBody>
      </p:sp>
      <p:sp>
        <p:nvSpPr>
          <p:cNvPr id="88" name="Google Shape;88;p6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"/>
          <p:cNvSpPr txBox="1"/>
          <p:nvPr>
            <p:ph type="title"/>
          </p:nvPr>
        </p:nvSpPr>
        <p:spPr>
          <a:xfrm>
            <a:off x="457200" y="0"/>
            <a:ext cx="5304622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The mechanisms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94" name="Google Shape;94;p7"/>
          <p:cNvSpPr txBox="1"/>
          <p:nvPr>
            <p:ph idx="1" type="body"/>
          </p:nvPr>
        </p:nvSpPr>
        <p:spPr>
          <a:xfrm>
            <a:off x="6377542" y="1127538"/>
            <a:ext cx="6096000" cy="28884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95" name="Google Shape;95;p7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grpSp>
        <p:nvGrpSpPr>
          <p:cNvPr id="96" name="Google Shape;96;p7"/>
          <p:cNvGrpSpPr/>
          <p:nvPr/>
        </p:nvGrpSpPr>
        <p:grpSpPr>
          <a:xfrm>
            <a:off x="351594" y="1127538"/>
            <a:ext cx="7602584" cy="3065586"/>
            <a:chOff x="0" y="0"/>
            <a:chExt cx="7602584" cy="3065586"/>
          </a:xfrm>
        </p:grpSpPr>
        <p:sp>
          <p:nvSpPr>
            <p:cNvPr id="97" name="Google Shape;97;p7"/>
            <p:cNvSpPr/>
            <p:nvPr/>
          </p:nvSpPr>
          <p:spPr>
            <a:xfrm>
              <a:off x="0" y="0"/>
              <a:ext cx="3065586" cy="3065586"/>
            </a:xfrm>
            <a:prstGeom prst="pie">
              <a:avLst>
                <a:gd fmla="val 5400000" name="adj1"/>
                <a:gd fmla="val 16200000" name="adj2"/>
              </a:avLst>
            </a:prstGeom>
            <a:gradFill>
              <a:gsLst>
                <a:gs pos="0">
                  <a:srgbClr val="BEC7D3"/>
                </a:gs>
                <a:gs pos="35000">
                  <a:srgbClr val="D2D8DE"/>
                </a:gs>
                <a:gs pos="100000">
                  <a:srgbClr val="ECF0F3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7"/>
            <p:cNvSpPr/>
            <p:nvPr/>
          </p:nvSpPr>
          <p:spPr>
            <a:xfrm>
              <a:off x="1532793" y="0"/>
              <a:ext cx="6069791" cy="3065586"/>
            </a:xfrm>
            <a:prstGeom prst="rect">
              <a:avLst/>
            </a:prstGeom>
            <a:solidFill>
              <a:schemeClr val="lt2">
                <a:alpha val="89803"/>
              </a:schemeClr>
            </a:solidFill>
            <a:ln cap="flat" cmpd="sng" w="9525">
              <a:solidFill>
                <a:srgbClr val="64718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7"/>
            <p:cNvSpPr txBox="1"/>
            <p:nvPr/>
          </p:nvSpPr>
          <p:spPr>
            <a:xfrm>
              <a:off x="1532793" y="0"/>
              <a:ext cx="3034895" cy="9196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nl-NL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Context</a:t>
              </a:r>
              <a:endParaRPr/>
            </a:p>
          </p:txBody>
        </p:sp>
        <p:sp>
          <p:nvSpPr>
            <p:cNvPr id="100" name="Google Shape;100;p7"/>
            <p:cNvSpPr/>
            <p:nvPr/>
          </p:nvSpPr>
          <p:spPr>
            <a:xfrm>
              <a:off x="536478" y="919677"/>
              <a:ext cx="1992628" cy="1992628"/>
            </a:xfrm>
            <a:prstGeom prst="pie">
              <a:avLst>
                <a:gd fmla="val 5400000" name="adj1"/>
                <a:gd fmla="val 16200000" name="adj2"/>
              </a:avLst>
            </a:prstGeom>
            <a:gradFill>
              <a:gsLst>
                <a:gs pos="0">
                  <a:srgbClr val="BEC7D3"/>
                </a:gs>
                <a:gs pos="35000">
                  <a:srgbClr val="D2D8DE"/>
                </a:gs>
                <a:gs pos="100000">
                  <a:srgbClr val="ECF0F3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7"/>
            <p:cNvSpPr/>
            <p:nvPr/>
          </p:nvSpPr>
          <p:spPr>
            <a:xfrm>
              <a:off x="1532793" y="919677"/>
              <a:ext cx="6069791" cy="1992628"/>
            </a:xfrm>
            <a:prstGeom prst="rect">
              <a:avLst/>
            </a:prstGeom>
            <a:solidFill>
              <a:schemeClr val="lt2">
                <a:alpha val="89803"/>
              </a:schemeClr>
            </a:solidFill>
            <a:ln cap="flat" cmpd="sng" w="9525">
              <a:solidFill>
                <a:srgbClr val="64718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7"/>
            <p:cNvSpPr txBox="1"/>
            <p:nvPr/>
          </p:nvSpPr>
          <p:spPr>
            <a:xfrm>
              <a:off x="1532793" y="919677"/>
              <a:ext cx="3034895" cy="9196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nl-NL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Learning</a:t>
              </a:r>
              <a:endParaRPr/>
            </a:p>
          </p:txBody>
        </p:sp>
        <p:sp>
          <p:nvSpPr>
            <p:cNvPr id="103" name="Google Shape;103;p7"/>
            <p:cNvSpPr/>
            <p:nvPr/>
          </p:nvSpPr>
          <p:spPr>
            <a:xfrm>
              <a:off x="1072955" y="1839352"/>
              <a:ext cx="919674" cy="919674"/>
            </a:xfrm>
            <a:prstGeom prst="pie">
              <a:avLst>
                <a:gd fmla="val 5400000" name="adj1"/>
                <a:gd fmla="val 16200000" name="adj2"/>
              </a:avLst>
            </a:prstGeom>
            <a:gradFill>
              <a:gsLst>
                <a:gs pos="0">
                  <a:srgbClr val="BEC7D3"/>
                </a:gs>
                <a:gs pos="35000">
                  <a:srgbClr val="D2D8DE"/>
                </a:gs>
                <a:gs pos="100000">
                  <a:srgbClr val="ECF0F3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7"/>
            <p:cNvSpPr/>
            <p:nvPr/>
          </p:nvSpPr>
          <p:spPr>
            <a:xfrm>
              <a:off x="1532793" y="1839352"/>
              <a:ext cx="6069791" cy="919674"/>
            </a:xfrm>
            <a:prstGeom prst="rect">
              <a:avLst/>
            </a:prstGeom>
            <a:solidFill>
              <a:schemeClr val="lt2">
                <a:alpha val="89803"/>
              </a:schemeClr>
            </a:solidFill>
            <a:ln cap="flat" cmpd="sng" w="9525">
              <a:solidFill>
                <a:srgbClr val="64718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7"/>
            <p:cNvSpPr txBox="1"/>
            <p:nvPr/>
          </p:nvSpPr>
          <p:spPr>
            <a:xfrm>
              <a:off x="1532793" y="1839352"/>
              <a:ext cx="3034895" cy="9196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nl-NL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VR</a:t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7"/>
            <p:cNvSpPr/>
            <p:nvPr/>
          </p:nvSpPr>
          <p:spPr>
            <a:xfrm>
              <a:off x="4567688" y="0"/>
              <a:ext cx="3034895" cy="9196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7"/>
            <p:cNvSpPr txBox="1"/>
            <p:nvPr/>
          </p:nvSpPr>
          <p:spPr>
            <a:xfrm>
              <a:off x="4567688" y="0"/>
              <a:ext cx="3034895" cy="9196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nl-NL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Aligment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nl-NL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Curriculum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nl-NL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Teacher</a:t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>
              <a:off x="4567688" y="919677"/>
              <a:ext cx="3034895" cy="9196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7"/>
            <p:cNvSpPr txBox="1"/>
            <p:nvPr/>
          </p:nvSpPr>
          <p:spPr>
            <a:xfrm>
              <a:off x="4567688" y="919677"/>
              <a:ext cx="3034895" cy="9196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nl-NL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Instruction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nl-NL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Feedback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nl-NL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Assessment</a:t>
              </a:r>
              <a:endParaRPr/>
            </a:p>
          </p:txBody>
        </p:sp>
        <p:sp>
          <p:nvSpPr>
            <p:cNvPr id="110" name="Google Shape;110;p7"/>
            <p:cNvSpPr/>
            <p:nvPr/>
          </p:nvSpPr>
          <p:spPr>
            <a:xfrm>
              <a:off x="4567688" y="1839352"/>
              <a:ext cx="3034895" cy="9196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7"/>
            <p:cNvSpPr txBox="1"/>
            <p:nvPr/>
          </p:nvSpPr>
          <p:spPr>
            <a:xfrm>
              <a:off x="4567688" y="1839352"/>
              <a:ext cx="3034895" cy="9196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nl-NL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Presence and agency 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nl-NL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Motion sickness and working well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8"/>
          <p:cNvSpPr txBox="1"/>
          <p:nvPr>
            <p:ph type="title"/>
          </p:nvPr>
        </p:nvSpPr>
        <p:spPr>
          <a:xfrm>
            <a:off x="457200" y="0"/>
            <a:ext cx="5227504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The outcomes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17" name="Google Shape;117;p8"/>
          <p:cNvSpPr txBox="1"/>
          <p:nvPr>
            <p:ph idx="1" type="body"/>
          </p:nvPr>
        </p:nvSpPr>
        <p:spPr>
          <a:xfrm>
            <a:off x="913174" y="1418400"/>
            <a:ext cx="7160977" cy="28884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- Reaction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- Learning &amp; Transfer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nl-NL">
                <a:solidFill>
                  <a:schemeClr val="dk1"/>
                </a:solidFill>
              </a:rPr>
              <a:t>- Self efficacy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8" name="Google Shape;118;p8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"/>
          <p:cNvSpPr txBox="1"/>
          <p:nvPr>
            <p:ph type="title"/>
          </p:nvPr>
        </p:nvSpPr>
        <p:spPr>
          <a:xfrm>
            <a:off x="457199" y="0"/>
            <a:ext cx="3385595" cy="14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nl-NL"/>
              <a:t>Methodology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24" name="Google Shape;124;p9"/>
          <p:cNvSpPr txBox="1"/>
          <p:nvPr>
            <p:ph idx="1" type="body"/>
          </p:nvPr>
        </p:nvSpPr>
        <p:spPr>
          <a:xfrm>
            <a:off x="913174" y="1418400"/>
            <a:ext cx="7160977" cy="28884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25" name="Google Shape;125;p9"/>
          <p:cNvSpPr txBox="1"/>
          <p:nvPr>
            <p:ph idx="12" type="sldNum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graphicFrame>
        <p:nvGraphicFramePr>
          <p:cNvPr id="126" name="Google Shape;126;p9"/>
          <p:cNvGraphicFramePr/>
          <p:nvPr/>
        </p:nvGraphicFramePr>
        <p:xfrm>
          <a:off x="474950" y="93365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{352A3455-A485-415C-9975-5703F0B4178E}</a:tableStyleId>
              </a:tblPr>
              <a:tblGrid>
                <a:gridCol w="1938975"/>
                <a:gridCol w="1938975"/>
                <a:gridCol w="1938975"/>
                <a:gridCol w="1938975"/>
              </a:tblGrid>
              <a:tr h="72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-NL" sz="1600" u="none" cap="none" strike="noStrike"/>
                        <a:t>Working sterile</a:t>
                      </a:r>
                      <a:endParaRPr b="1" sz="16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-NL" sz="1600" u="none" cap="none" strike="noStrike"/>
                        <a:t>SR Ready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-NL" sz="1600" u="none" cap="none" strike="noStrike"/>
                        <a:t>Patient background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72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-NL" sz="1600" u="none" cap="none" strike="noStrike"/>
                        <a:t>VR 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Survey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Survey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Survey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72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-NL" sz="1600" u="none" cap="none" strike="noStrike"/>
                        <a:t>Learning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Survey + observation</a:t>
                      </a:r>
                      <a:endParaRPr sz="16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Focus group</a:t>
                      </a:r>
                      <a:endParaRPr sz="16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Observation</a:t>
                      </a:r>
                      <a:endParaRPr sz="1600" u="none" cap="none" strike="noStrike"/>
                    </a:p>
                  </a:txBody>
                  <a:tcPr marT="45725" marB="45725" marR="91450" marL="91450" anchor="ctr"/>
                </a:tc>
              </a:tr>
              <a:tr h="72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-NL" sz="1600" u="none" cap="none" strike="noStrike"/>
                        <a:t>Context/ embedding</a:t>
                      </a:r>
                      <a:endParaRPr b="1" sz="16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Survey + observation</a:t>
                      </a:r>
                      <a:endParaRPr sz="16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Survey + focusgroup</a:t>
                      </a:r>
                      <a:endParaRPr sz="16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Observation</a:t>
                      </a:r>
                      <a:endParaRPr sz="1600" u="none" cap="none" strike="noStrike"/>
                    </a:p>
                  </a:txBody>
                  <a:tcPr marT="45725" marB="45725" marR="91450" marL="91450" anchor="ctr"/>
                </a:tc>
              </a:tr>
              <a:tr h="72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-NL" sz="1600" u="none" cap="none" strike="noStrike"/>
                        <a:t>Outcomes</a:t>
                      </a:r>
                      <a:endParaRPr b="1" sz="16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Test + survey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Survey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u="none" cap="none" strike="noStrike"/>
                        <a:t>Qualitative test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Rutland template">
  <a:themeElements>
    <a:clrScheme name="Custom 347">
      <a:dk1>
        <a:srgbClr val="142236"/>
      </a:dk1>
      <a:lt1>
        <a:srgbClr val="FFFFFF"/>
      </a:lt1>
      <a:dk2>
        <a:srgbClr val="667180"/>
      </a:dk2>
      <a:lt2>
        <a:srgbClr val="E5E8EB"/>
      </a:lt2>
      <a:accent1>
        <a:srgbClr val="FF6035"/>
      </a:accent1>
      <a:accent2>
        <a:srgbClr val="BB1C0B"/>
      </a:accent2>
      <a:accent3>
        <a:srgbClr val="1DC8E6"/>
      </a:accent3>
      <a:accent4>
        <a:srgbClr val="0D7FA3"/>
      </a:accent4>
      <a:accent5>
        <a:srgbClr val="8FC55D"/>
      </a:accent5>
      <a:accent6>
        <a:srgbClr val="4E9934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2024-02-13T16:25:41Z</dcterms:created>
  <dc:creator>Dr. Caroline Ayuya</dc:creator>
</cp:coreProperties>
</file>